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65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4" r:id="rId17"/>
    <p:sldId id="293" r:id="rId18"/>
    <p:sldId id="278" r:id="rId19"/>
    <p:sldId id="27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D0B9"/>
    <a:srgbClr val="988CFF"/>
    <a:srgbClr val="2FBEAD"/>
    <a:srgbClr val="FF76E1"/>
    <a:srgbClr val="151A26"/>
    <a:srgbClr val="F7F3ED"/>
    <a:srgbClr val="F2EEE9"/>
    <a:srgbClr val="898989"/>
    <a:srgbClr val="1D51C8"/>
    <a:srgbClr val="50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6281"/>
  </p:normalViewPr>
  <p:slideViewPr>
    <p:cSldViewPr snapToGrid="0" snapToObjects="1">
      <p:cViewPr varScale="1">
        <p:scale>
          <a:sx n="82" d="100"/>
          <a:sy n="82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6D225-BCF5-4133-A230-F28E5DFD7A64}" type="datetimeFigureOut">
              <a:rPr lang="ru-RU" smtClean="0"/>
              <a:t>28.07.2023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99F4-E18E-4B34-B82B-45A325FC8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50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ru.linkedin.com/company/artificial-intelligence-research-institute" TargetMode="External"/><Relationship Id="rId1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17" Type="http://schemas.openxmlformats.org/officeDocument/2006/relationships/image" Target="../media/image1.png"/><Relationship Id="rId2" Type="http://schemas.openxmlformats.org/officeDocument/2006/relationships/hyperlink" Target="https://www.youtube.com/c/AIRIInstitute" TargetMode="External"/><Relationship Id="rId16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hyperlink" Target="https://t.me/airi_research_institute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https://twitter.com/AIRI_inst" TargetMode="External"/><Relationship Id="rId19" Type="http://schemas.openxmlformats.org/officeDocument/2006/relationships/image" Target="../media/image37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Relationship Id="rId14" Type="http://schemas.openxmlformats.org/officeDocument/2006/relationships/hyperlink" Target="https://vk.com/airi_institute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E898C7-3BF1-0C4C-B83F-FF3D99D27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0ACD45-8372-C044-8F11-8F689EDD461C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1D21-58AF-684B-A334-AD01D299015A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76D9DBE-BCEC-8342-925E-232CA137D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6141876E-A9E3-464E-9E9D-7BAC698B46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DB4B7830-9373-F247-85A2-E2D5268182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F6FC443-C8DF-1445-BF6A-21CF037EB7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946" y="728664"/>
            <a:ext cx="4168776" cy="15128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D1A0A07-D513-BE4F-936C-1074A229C01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7899" y="2640417"/>
            <a:ext cx="4168775" cy="1507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F8E251-A5F7-EF4B-A131-927274BA33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7899" y="4546289"/>
            <a:ext cx="4168775" cy="15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F2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7BDEA-90A6-5245-A4E9-3983F3ABB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20704"/>
            <a:ext cx="12196018" cy="393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35CB8-5F85-0E47-9DDC-05BBC997DD35}"/>
              </a:ext>
            </a:extLst>
          </p:cNvPr>
          <p:cNvSpPr txBox="1"/>
          <p:nvPr userDrawn="1"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Разделитель с названием раздела.</a:t>
            </a:r>
          </a:p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Номер раздела можно указать по желанию</a:t>
            </a:r>
            <a:r>
              <a:rPr lang="ru-RU" sz="1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66E28-9C6B-FB41-BAA0-3BE16871A08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0D547A7-74D3-8B4D-968E-89B421367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059668"/>
            <a:ext cx="8262407" cy="73866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8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DA658A-DE80-E242-BFAA-3CC40A9E97D6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C3E20A1-E411-114A-A834-157B5420D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28663"/>
            <a:ext cx="1676741" cy="138742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1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68318-8DAB-FF4F-80C1-E05F7CF9DEA8}"/>
              </a:ext>
            </a:extLst>
          </p:cNvPr>
          <p:cNvSpPr txBox="1"/>
          <p:nvPr userDrawn="1"/>
        </p:nvSpPr>
        <p:spPr>
          <a:xfrm>
            <a:off x="6972063" y="-767580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Здесь разные паттерны из точек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C58DB-6B02-C746-948E-9E1E6F8B5BED}"/>
              </a:ext>
            </a:extLst>
          </p:cNvPr>
          <p:cNvSpPr txBox="1"/>
          <p:nvPr userDrawn="1"/>
        </p:nvSpPr>
        <p:spPr>
          <a:xfrm>
            <a:off x="12523808" y="33103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1)">
    <p:bg>
      <p:bgPr>
        <a:solidFill>
          <a:srgbClr val="3ED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D2102-594D-2F47-B7FA-3EC6062B0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0CC7EC-A2E6-DE47-AC09-FAB07809EF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52837-A4F9-4948-9B99-072ED239C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6999" y="4537300"/>
            <a:ext cx="1609675" cy="16047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179B6-D5C5-D741-82D0-31922447A4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54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2)">
    <p:bg>
      <p:bgPr>
        <a:solidFill>
          <a:srgbClr val="98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2255D9-6FEE-6E47-8D8C-067DAF36D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A99DE8-8018-3E4C-A82A-74C07CF601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6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48D682-3B45-7141-A25C-55E8ACF71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4F1E64-7AC9-344E-A810-3639DF7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E23B883-50C3-134C-88BF-A7F00B8CF7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809338"/>
            <a:ext cx="1080135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93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4A25635-D646-2B41-87F5-3DC52E48F0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ECBF1FE-1E6E-2A42-BB2A-EC51D8BCC9F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6675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2AC57-C7E3-7E4B-8185-80724FEF1A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50C2E7B1-1BC1-154A-9277-77F7CBF2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3753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E970AA7-83C1-414E-A147-419F2F224B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7B9AC9B-309B-E841-A16F-A906293251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75999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D13AEE0-FD03-614C-915F-A5653C296EA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56675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98D35-3006-6240-BC3C-56C0AF6E5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AF7F17BD-CB25-044D-9FDA-6446C00D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04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866F8-85A1-704A-AEA7-768588F67D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D04C695C-2277-994E-9F9E-3560CE21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78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4E0EE1-2267-E14F-ACCA-0F03A86E2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5" name="Номер слайда 4">
            <a:extLst>
              <a:ext uri="{FF2B5EF4-FFF2-40B4-BE49-F238E27FC236}">
                <a16:creationId xmlns:a16="http://schemas.microsoft.com/office/drawing/2014/main" id="{A7DB5949-831D-D046-9B7D-EC91AAE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590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F1A20C-09A9-E742-B122-E7E552FDBEA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2C70-8D77-0F4A-A5CB-9F5DAE257427}"/>
              </a:ext>
            </a:extLst>
          </p:cNvPr>
          <p:cNvSpPr txBox="1"/>
          <p:nvPr userDrawn="1"/>
        </p:nvSpPr>
        <p:spPr>
          <a:xfrm>
            <a:off x="7563384" y="4583549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C6D12D-6A9C-AB4B-9952-76D157709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8696" y="4553659"/>
            <a:ext cx="306000" cy="30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86796-BD9B-8A4C-82CB-0DF865895C37}"/>
              </a:ext>
            </a:extLst>
          </p:cNvPr>
          <p:cNvSpPr txBox="1"/>
          <p:nvPr userDrawn="1"/>
        </p:nvSpPr>
        <p:spPr>
          <a:xfrm>
            <a:off x="7563384" y="3646635"/>
            <a:ext cx="211596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70000-8E2D-674A-A15C-37E74C9CB7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8060" y="3616745"/>
            <a:ext cx="306000" cy="30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9F7E9C-CA5B-8C49-BD40-2C3942E4B6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8060" y="5022116"/>
            <a:ext cx="306000" cy="30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1289E-4CFF-D843-9484-79D19D200B02}"/>
              </a:ext>
            </a:extLst>
          </p:cNvPr>
          <p:cNvSpPr txBox="1"/>
          <p:nvPr userDrawn="1"/>
        </p:nvSpPr>
        <p:spPr>
          <a:xfrm>
            <a:off x="7563384" y="5052006"/>
            <a:ext cx="83676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AIRI_inst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A96C33-E2A2-994E-81AC-B77EBE0C02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8914" y="5490574"/>
            <a:ext cx="306000" cy="30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242944-2197-2A46-9D2F-2DFFC00A5DC2}"/>
              </a:ext>
            </a:extLst>
          </p:cNvPr>
          <p:cNvSpPr txBox="1"/>
          <p:nvPr userDrawn="1"/>
        </p:nvSpPr>
        <p:spPr>
          <a:xfrm>
            <a:off x="7563384" y="5520464"/>
            <a:ext cx="379591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artificial-intelligence-research-institute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9887F1-6B94-D043-AE92-26FD780E21A3}"/>
              </a:ext>
            </a:extLst>
          </p:cNvPr>
          <p:cNvGrpSpPr/>
          <p:nvPr userDrawn="1"/>
        </p:nvGrpSpPr>
        <p:grpSpPr>
          <a:xfrm>
            <a:off x="7068061" y="1058004"/>
            <a:ext cx="3422412" cy="1325524"/>
            <a:chOff x="6848271" y="1197070"/>
            <a:chExt cx="3422412" cy="1325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80C7A-A6E0-D649-955E-263C239B85B3}"/>
                </a:ext>
              </a:extLst>
            </p:cNvPr>
            <p:cNvSpPr txBox="1"/>
            <p:nvPr userDrawn="1"/>
          </p:nvSpPr>
          <p:spPr>
            <a:xfrm>
              <a:off x="6848271" y="1197070"/>
              <a:ext cx="3422412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Artificial Intelligence</a:t>
              </a:r>
              <a:b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</a:b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Research Institute</a:t>
              </a:r>
              <a:endParaRPr lang="ru-RU" sz="2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1AD3F4-AC05-ED41-A95C-995FE28C9929}"/>
                </a:ext>
              </a:extLst>
            </p:cNvPr>
            <p:cNvSpPr txBox="1"/>
            <p:nvPr userDrawn="1"/>
          </p:nvSpPr>
          <p:spPr>
            <a:xfrm>
              <a:off x="6848271" y="2276373"/>
              <a:ext cx="66043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6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airi.net</a:t>
              </a:r>
              <a:endPara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7B6CFB-C581-6F4B-94E5-8CE281982BC2}"/>
              </a:ext>
            </a:extLst>
          </p:cNvPr>
          <p:cNvSpPr txBox="1"/>
          <p:nvPr userDrawn="1"/>
        </p:nvSpPr>
        <p:spPr>
          <a:xfrm>
            <a:off x="7563384" y="4115092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6AC2BB4-34ED-B741-908F-B6A98873291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72740" y="4085202"/>
            <a:ext cx="306000" cy="306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D1D23F-8DB5-C84C-A6FB-89F72AB494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80433" y="1058004"/>
            <a:ext cx="3193093" cy="9725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EE8762-96D4-9F47-824A-8023D8824D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449245" y="2708920"/>
            <a:ext cx="3099397" cy="33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B9DF8DF-7C2C-554A-8458-7F64908149D0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93FE57-42F8-9149-89D1-F1B38D189D61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C0B872E-089D-EB48-8EFE-2B3C1CE9B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7293EFFA-6212-134D-A278-16DD7199D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8DAD1-C91A-1441-BECC-23F11B1524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12235AC-212C-004A-8F67-DC7A30DA7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4366A-06B0-5348-95FD-297ADC0E3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C4B330-791F-6848-BF31-739684E35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68658" y="667375"/>
            <a:ext cx="7081918" cy="554854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F6B62C-133E-CB4A-B997-6D1F85B29820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Как устроен шаблон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C2BF2-8543-AD4E-8491-AB7633044DD0}"/>
              </a:ext>
            </a:extLst>
          </p:cNvPr>
          <p:cNvSpPr txBox="1"/>
          <p:nvPr userDrawn="1"/>
        </p:nvSpPr>
        <p:spPr>
          <a:xfrm>
            <a:off x="687821" y="1583523"/>
            <a:ext cx="3211611" cy="20467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Создавайте новые слайды </a:t>
            </a:r>
            <a:b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применяйте к ним правильный стиль. </a:t>
            </a:r>
          </a:p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Для этого нужно к каждому слайду применить </a:t>
            </a:r>
            <a:r>
              <a:rPr lang="ru-RU" sz="1600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опреде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-ленный тип макета с помощью раздела «Макет» (вкладка меню</a:t>
            </a: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«Главная»)</a:t>
            </a:r>
          </a:p>
        </p:txBody>
      </p:sp>
      <p:sp>
        <p:nvSpPr>
          <p:cNvPr id="13" name="Рамка 12">
            <a:extLst>
              <a:ext uri="{FF2B5EF4-FFF2-40B4-BE49-F238E27FC236}">
                <a16:creationId xmlns:a16="http://schemas.microsoft.com/office/drawing/2014/main" id="{537FDA84-CB66-3D45-A153-F33E1F1A1C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46496-33AE-0340-B515-FA22D66D42FD}"/>
              </a:ext>
            </a:extLst>
          </p:cNvPr>
          <p:cNvSpPr txBox="1"/>
          <p:nvPr userDrawn="1"/>
        </p:nvSpPr>
        <p:spPr>
          <a:xfrm>
            <a:off x="983432" y="413156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Титульные слайды на выбор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0B70F-EA67-7949-979B-E682BDB0A837}"/>
              </a:ext>
            </a:extLst>
          </p:cNvPr>
          <p:cNvSpPr txBox="1"/>
          <p:nvPr userDrawn="1"/>
        </p:nvSpPr>
        <p:spPr>
          <a:xfrm>
            <a:off x="983432" y="446399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содержания презентации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FE5A3-042B-764A-977F-AA5FD8328992}"/>
              </a:ext>
            </a:extLst>
          </p:cNvPr>
          <p:cNvSpPr txBox="1"/>
          <p:nvPr userDrawn="1"/>
        </p:nvSpPr>
        <p:spPr>
          <a:xfrm>
            <a:off x="983432" y="479643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Слайд-разделитель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2C77F-754F-E648-A7AE-75F02790ECD3}"/>
              </a:ext>
            </a:extLst>
          </p:cNvPr>
          <p:cNvSpPr txBox="1"/>
          <p:nvPr userDrawn="1"/>
        </p:nvSpPr>
        <p:spPr>
          <a:xfrm>
            <a:off x="983432" y="512886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важной фразы или вывода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19BF3-E649-7643-8F06-8E57A902519E}"/>
              </a:ext>
            </a:extLst>
          </p:cNvPr>
          <p:cNvSpPr txBox="1"/>
          <p:nvPr userDrawn="1"/>
        </p:nvSpPr>
        <p:spPr>
          <a:xfrm>
            <a:off x="983432" y="5461302"/>
            <a:ext cx="291600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Текстовые слайды для основного контента презентации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10C6F-23AE-CE44-8DCD-572760385CA4}"/>
              </a:ext>
            </a:extLst>
          </p:cNvPr>
          <p:cNvSpPr txBox="1"/>
          <p:nvPr userDrawn="1"/>
        </p:nvSpPr>
        <p:spPr>
          <a:xfrm>
            <a:off x="983432" y="5978403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Закрывающий слайд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E780FCB-BCE1-3E46-946B-63F56C15887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131562"/>
            <a:ext cx="180000" cy="180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1D6052-01B7-0F43-83C1-A91672B6D21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463997"/>
            <a:ext cx="180000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E02FA59-04A0-BC42-A0CD-811AF73E5191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796432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3DF4CAC-977F-454F-A070-6FBDE765400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128867"/>
            <a:ext cx="180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03EB02-10EE-1A45-9C7C-32D60C93038C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461302"/>
            <a:ext cx="180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80CF2E2-579C-454C-89D7-C415E29094E2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978403"/>
            <a:ext cx="180000" cy="180000"/>
          </a:xfrm>
          <a:prstGeom prst="rect">
            <a:avLst/>
          </a:prstGeom>
          <a:solidFill>
            <a:srgbClr val="FF7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6277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34B00C-1D79-7344-9ED8-017D0219A6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371" r="50000"/>
          <a:stretch/>
        </p:blipFill>
        <p:spPr>
          <a:xfrm>
            <a:off x="0" y="2007850"/>
            <a:ext cx="6096000" cy="4775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1E3EA0-1662-0B4E-861B-BD397180C4AC}"/>
              </a:ext>
            </a:extLst>
          </p:cNvPr>
          <p:cNvSpPr txBox="1"/>
          <p:nvPr userDrawn="1"/>
        </p:nvSpPr>
        <p:spPr>
          <a:xfrm>
            <a:off x="6452240" y="2232923"/>
            <a:ext cx="5040000" cy="2923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spcAft>
                <a:spcPts val="600"/>
              </a:spcAft>
            </a:lvl1pPr>
          </a:lstStyle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Inter.</a:t>
            </a:r>
          </a:p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Файл с шрифтом был выслан вместе с этим шаблоном. Обязательно перезагрузите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MS Office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, чтобы все заработало.</a:t>
            </a: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 по установке шрифтов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 найдете в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pdf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«Установка шрифтов».</a:t>
            </a:r>
            <a:endParaRPr lang="ru-RU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4" name="Рамка 23">
            <a:extLst>
              <a:ext uri="{FF2B5EF4-FFF2-40B4-BE49-F238E27FC236}">
                <a16:creationId xmlns:a16="http://schemas.microsoft.com/office/drawing/2014/main" id="{F849B441-2EC8-BB47-B1DA-51E16305C6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676FC8F-4F37-9D47-A15B-A9D683F86938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Перед работой с шаблоном проверьте, установлен ли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у вас фирменный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AAD28-8CEF-7541-A657-2A9A68586A5F}"/>
              </a:ext>
            </a:extLst>
          </p:cNvPr>
          <p:cNvSpPr txBox="1"/>
          <p:nvPr userDrawn="1"/>
        </p:nvSpPr>
        <p:spPr>
          <a:xfrm>
            <a:off x="6456675" y="5572435"/>
            <a:ext cx="503556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Не забудьте удалить этот слайд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b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предыдущие, если все получилось </a:t>
            </a: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Wingdings" pitchFamily="2" charset="2"/>
              </a:rPr>
              <a:t></a:t>
            </a:r>
            <a:endParaRPr lang="ru-RU" sz="1800" dirty="0">
              <a:solidFill>
                <a:schemeClr val="tx2">
                  <a:lumMod val="60000"/>
                  <a:lumOff val="4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135C96-9315-1F4B-B992-8304A77CDC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27480-A70F-E447-A506-E59D2B4759F7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E9CE0A5A-7E6F-0A48-BC9E-8EFA507AAB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06FE237-0047-EF4C-BC4A-EB7E139DC8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324EAA-EC20-1043-AC27-80453591F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2D624415-8171-FF49-B698-F4ACF8B25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8AD42-0052-BE4A-98FF-4CCEFE96C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1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C5696CB-1431-6242-B902-0F4E90E9C3F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C6157-B354-444A-A3F1-5A4E96D2D6B4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7B1BEB9E-BE74-4741-B9C0-D64BDF98F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F03C7266-46A1-A142-A865-A581D14F7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46F5C-B816-624F-AEA8-08BFAF945D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677371A-64CF-D945-BF85-3D44445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89CB81-10BB-804E-AD78-CF42699D1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F99BDC-6248-1043-830E-4CB0C60C3E7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DA590-867E-254F-ADBE-946634EF9B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41E6B-A5A2-6345-B450-28FA2D23CAD3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1, 2 докладчика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3A732B82-0739-394F-81A5-E275DB00C7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F5F227EA-8C78-B949-BDF5-E79E15F3E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1B5C5C65-8BE5-0443-BA64-715241BB2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36B29C51-4A29-1C41-B69C-B1C995299D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051F307E-71B1-6C43-9A32-6BE5FDFDE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3B7636C-FA48-1B4C-8FF2-2AE8E4D0C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B0D1A-C188-5446-9C0E-E3E0228F72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235" y="728664"/>
            <a:ext cx="4374487" cy="15875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DE41E5-8821-C54C-8E92-6B20FFD7C9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2189" y="2640416"/>
            <a:ext cx="4374486" cy="15816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84E096-9AA1-0948-8918-A634503986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2189" y="4546288"/>
            <a:ext cx="4374486" cy="1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66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AA9C5DD-A3B2-8D48-B9A7-D43009777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1BEC4144-5297-0A42-AAA9-D1F9E2C7A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09AC361C-229D-0348-939F-A7BA9C6530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6CF0DE9E-2534-874D-9081-CBA14B4E11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198A364A-7AA4-414E-B4AA-32256CF58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74AB2-E45D-C640-B549-F48FCBFBF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962B60-4EDC-B743-A3B8-3FCC7FAF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5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B9422B9-FB92-9E4B-BF02-9AA6105114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C740A36C-965D-9D41-93B2-D31B535CC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E9BAE413-CEE0-B24B-B931-0324509F01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5B2C662D-2B92-844D-BCF6-22043C3DF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1C5061C0-8204-0E46-B56C-AD4766287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124086-C78F-F04B-9AA3-D3A3CE562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06F348-0F8E-414F-886D-BDAAD659F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7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B9D55FA-A2BC-534B-A9E0-65C8666B2A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30FCC804-EDA7-4940-8FC5-4FA082DFE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CF71B3DA-4022-EF47-B400-1B0B43846D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122F5B70-F550-0B4C-ABBB-1880F394B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3A92ED18-8B68-C749-AC09-63956F1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1AF219-2729-6C49-8396-92BBFB74B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4313E-B5DF-FD45-85AB-CCB51280C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7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061135-38ED-404B-815C-A28F296AE73E}"/>
              </a:ext>
            </a:extLst>
          </p:cNvPr>
          <p:cNvSpPr txBox="1"/>
          <p:nvPr userDrawn="1"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Пример слайда с содержанием презентации.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87FB7-CBFF-724B-8EFC-999F9D213EC8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C09AC0-F437-1543-B9D0-84BCAC278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64460"/>
            <a:ext cx="3960515" cy="7386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800" b="0" i="0" spc="200" baseline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7856B0-6F7D-D349-B96A-75587332EC3F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301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62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6" r:id="rId10"/>
    <p:sldLayoutId id="2147483673" r:id="rId11"/>
    <p:sldLayoutId id="2147483668" r:id="rId12"/>
    <p:sldLayoutId id="2147483674" r:id="rId13"/>
    <p:sldLayoutId id="2147483661" r:id="rId14"/>
    <p:sldLayoutId id="2147483665" r:id="rId15"/>
    <p:sldLayoutId id="2147483662" r:id="rId16"/>
    <p:sldLayoutId id="2147483664" r:id="rId17"/>
    <p:sldLayoutId id="2147483663" r:id="rId18"/>
    <p:sldLayoutId id="2147483675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svg"/><Relationship Id="rId7" Type="http://schemas.openxmlformats.org/officeDocument/2006/relationships/image" Target="../media/image53.svg"/><Relationship Id="rId12" Type="http://schemas.openxmlformats.org/officeDocument/2006/relationships/hyperlink" Target="https://github.com/ml-electron-project/NNfunctional/tree/mast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jp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wwapper/AIRI_SR_exc_potentials.git" TargetMode="Externa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9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hyperlink" Target="https://tddft.org/programs/libxc/functional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038/s41467-019-12467-0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doi.org/10.1038/s41598-022-18083-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hyperlink" Target="https://doi.org/10.1038/s41524-020-0310-0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doi.org/10.1126/science.abj6511" TargetMode="External"/><Relationship Id="rId9" Type="http://schemas.openxmlformats.org/officeDocument/2006/relationships/hyperlink" Target="https://doi.org/10.48550/arXiv.2203.025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hyperlink" Target="https://gplearn.readthedocs.io/en/stable/index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doi.org/10.1557/mrc.2019.85" TargetMode="External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1053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facebookresearch/symbolicregression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BDF50-12CA-FDA6-58D3-D0EFC756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683035"/>
            <a:ext cx="6629206" cy="2876108"/>
          </a:xfrm>
        </p:spPr>
        <p:txBody>
          <a:bodyPr/>
          <a:lstStyle/>
          <a:p>
            <a:r>
              <a:rPr lang="ru-RU" sz="3200" dirty="0"/>
              <a:t>Аппроксимация обменно-корреляционных функционалов в квантовой химии математическими выражениями с помощью символьной регрессии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716A3-3D3B-3E85-5B8D-303A2489FFE8}"/>
              </a:ext>
            </a:extLst>
          </p:cNvPr>
          <p:cNvSpPr txBox="1"/>
          <p:nvPr/>
        </p:nvSpPr>
        <p:spPr>
          <a:xfrm>
            <a:off x="695325" y="5075681"/>
            <a:ext cx="54801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Выполнили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</a:t>
            </a:r>
          </a:p>
          <a:p>
            <a:pPr>
              <a:spcAft>
                <a:spcPts val="1200"/>
              </a:spcAft>
            </a:pPr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Куратор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97640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40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E32B42-D686-B4DE-DBB6-F2B3CA90286E}"/>
              </a:ext>
            </a:extLst>
          </p:cNvPr>
          <p:cNvSpPr txBox="1"/>
          <p:nvPr/>
        </p:nvSpPr>
        <p:spPr>
          <a:xfrm>
            <a:off x="479459" y="874435"/>
            <a:ext cx="56460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Генерация модельных значений электронной плотности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10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1500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и 1000 точек соответственно для обучения и тестирования модели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(верхняя граница определялась расчетом электронной плотности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атома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Hg)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– 2000 и 3000 точек соответственно для обучения и тестирования модели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411CA-E069-C71E-CD57-514CC01C909D}"/>
              </a:ext>
            </a:extLst>
          </p:cNvPr>
          <p:cNvSpPr txBox="1"/>
          <p:nvPr/>
        </p:nvSpPr>
        <p:spPr>
          <a:xfrm>
            <a:off x="6887371" y="916304"/>
            <a:ext cx="46597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Использование сгенерированных значений электронной плотности для расчета значений обменно-корреляционных потенциалов с известными аналитическими выражениями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–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lda_c_pw_mod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09FBF-8792-E98A-7E06-1DE524A5DEFF}"/>
              </a:ext>
            </a:extLst>
          </p:cNvPr>
          <p:cNvSpPr txBox="1"/>
          <p:nvPr/>
        </p:nvSpPr>
        <p:spPr>
          <a:xfrm>
            <a:off x="6887371" y="4339292"/>
            <a:ext cx="4566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Аппроксимация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функционала неизвестного аналитического вида* моделями символьной регрессии и оценка полученной формулы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3F85B-F838-E42D-E3E2-7D8FF0FA024C}"/>
              </a:ext>
            </a:extLst>
          </p:cNvPr>
          <p:cNvSpPr txBox="1"/>
          <p:nvPr/>
        </p:nvSpPr>
        <p:spPr>
          <a:xfrm>
            <a:off x="1389555" y="4428665"/>
            <a:ext cx="4623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Расчет полной энергии молекулы воды в основном состоянии с использованием полученных аналитических формул и сравнение с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референсным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значением, полученным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4B862C4-44F9-43DE-4663-D7780486100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Описание эксперимента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77DFD39-0D8A-B08C-FF61-EF3D45944CF3}"/>
              </a:ext>
            </a:extLst>
          </p:cNvPr>
          <p:cNvSpPr/>
          <p:nvPr/>
        </p:nvSpPr>
        <p:spPr>
          <a:xfrm>
            <a:off x="418943" y="832566"/>
            <a:ext cx="5776607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A3BFEB-F0B8-1CD6-04FE-8FF309D1C159}"/>
              </a:ext>
            </a:extLst>
          </p:cNvPr>
          <p:cNvSpPr/>
          <p:nvPr/>
        </p:nvSpPr>
        <p:spPr>
          <a:xfrm>
            <a:off x="6784648" y="874435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384958DD-6305-C2CA-53FB-1485A5A7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78" y="736636"/>
            <a:ext cx="72526" cy="275597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9D71618-4335-B2AA-3201-3AA073F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48" y="737748"/>
            <a:ext cx="210324" cy="27559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7B2212E-62F2-0B12-88D6-CCB79B6A1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191" y="1870430"/>
            <a:ext cx="268344" cy="268344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36BA659F-6551-A3B8-D1BD-4A1B7FDE9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083068" y="3497343"/>
            <a:ext cx="268344" cy="26834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424926E1-3FD6-18C8-EBBE-A809A3F15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5314" y="4063695"/>
            <a:ext cx="239334" cy="275597"/>
          </a:xfrm>
          <a:prstGeom prst="rect">
            <a:avLst/>
          </a:prstGeom>
        </p:spPr>
      </p:pic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AB9EF3C4-9BF0-9691-7D73-2BDA63C335B7}"/>
              </a:ext>
            </a:extLst>
          </p:cNvPr>
          <p:cNvSpPr/>
          <p:nvPr/>
        </p:nvSpPr>
        <p:spPr>
          <a:xfrm>
            <a:off x="6795294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FBB95BC-CC21-EB2A-66E8-98F033EA4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291727" y="5151455"/>
            <a:ext cx="268344" cy="268344"/>
          </a:xfrm>
          <a:prstGeom prst="rect">
            <a:avLst/>
          </a:prstGeom>
        </p:spPr>
      </p:pic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10958347-AA1D-6315-FEAA-2CBDC524F5F5}"/>
              </a:ext>
            </a:extLst>
          </p:cNvPr>
          <p:cNvSpPr/>
          <p:nvPr/>
        </p:nvSpPr>
        <p:spPr>
          <a:xfrm>
            <a:off x="1277552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FB28FFBD-F0A0-DA61-9983-011AE6DDE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24" y="4063695"/>
            <a:ext cx="210324" cy="27559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A6BC19D-3FBD-988A-1811-423011AA7B67}"/>
              </a:ext>
            </a:extLst>
          </p:cNvPr>
          <p:cNvSpPr txBox="1"/>
          <p:nvPr/>
        </p:nvSpPr>
        <p:spPr>
          <a:xfrm>
            <a:off x="6887371" y="5793458"/>
            <a:ext cx="4566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12"/>
              </a:rPr>
              <a:t>*https://github.com/ml-electron-project/NNfunctional/tree/master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E86AE07-7392-F58A-61AD-40692CDFF51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11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DA88DA-A7E1-57EC-C6A1-57F94D7DE2EA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генетическим алгоритмом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/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/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/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AE70190-F24F-3012-1482-3728FC36E566}"/>
              </a:ext>
            </a:extLst>
          </p:cNvPr>
          <p:cNvSpPr txBox="1"/>
          <p:nvPr/>
        </p:nvSpPr>
        <p:spPr>
          <a:xfrm>
            <a:off x="4019285" y="3731914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BA1A1-2E5E-7EFF-BBB1-4B404845244E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15701-2D02-FDE4-D364-EE87A2E28BB6}"/>
              </a:ext>
            </a:extLst>
          </p:cNvPr>
          <p:cNvSpPr txBox="1"/>
          <p:nvPr/>
        </p:nvSpPr>
        <p:spPr>
          <a:xfrm>
            <a:off x="5493110" y="6046267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CFD5CD21-B404-E772-22B9-477FB69C045A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4DC7B-6E2B-8A08-7A8A-5FBA6147C1D8}"/>
              </a:ext>
            </a:extLst>
          </p:cNvPr>
          <p:cNvSpPr txBox="1"/>
          <p:nvPr/>
        </p:nvSpPr>
        <p:spPr>
          <a:xfrm>
            <a:off x="1846813" y="2947265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70852-6377-1CD2-1317-A0EE42788F1F}"/>
              </a:ext>
            </a:extLst>
          </p:cNvPr>
          <p:cNvSpPr txBox="1"/>
          <p:nvPr/>
        </p:nvSpPr>
        <p:spPr>
          <a:xfrm>
            <a:off x="1951018" y="18358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20" name="Правая фигурная скобка 19">
            <a:extLst>
              <a:ext uri="{FF2B5EF4-FFF2-40B4-BE49-F238E27FC236}">
                <a16:creationId xmlns:a16="http://schemas.microsoft.com/office/drawing/2014/main" id="{0BFF70CB-C590-E195-44F9-FA656E937152}"/>
              </a:ext>
            </a:extLst>
          </p:cNvPr>
          <p:cNvSpPr/>
          <p:nvPr/>
        </p:nvSpPr>
        <p:spPr>
          <a:xfrm>
            <a:off x="1628557" y="14009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4D385B9-5984-62B2-EAB6-57404E2CCC42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30023B6-920E-1E41-66DD-B550266E8027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F813-3C75-798E-E391-66F2D8FD6BD6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/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−0.0219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+0.167</m:t>
                                      </m:r>
                                    </m:e>
                                  </m:d>
                                </m:e>
                              </m:rad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−0.0527</m:t>
                          </m:r>
                        </m:e>
                      </m:d>
                    </m:oMath>
                  </m:oMathPara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/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5233095-D894-985D-8FF3-38830710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65" y="3844213"/>
            <a:ext cx="3860357" cy="27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27A338-A4DB-3C0E-EBA6-EB74C6AE91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7814672" y="3978422"/>
            <a:ext cx="189513" cy="270940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E6DEDB2-4D62-0604-D6FF-D9EA1F63A2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243188" y="6569939"/>
            <a:ext cx="3743860" cy="13890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5A29D0-1011-3E67-EF33-A8A04D0CCF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42982" y="3954363"/>
            <a:ext cx="732713" cy="37489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A3439FD-EBF7-4A28-3AA3-74671A48C1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50697" y="3996731"/>
            <a:ext cx="160461" cy="309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939CFE-C51A-53D5-B5B8-62EF88F339F9}"/>
              </a:ext>
            </a:extLst>
          </p:cNvPr>
          <p:cNvSpPr txBox="1"/>
          <p:nvPr/>
        </p:nvSpPr>
        <p:spPr>
          <a:xfrm>
            <a:off x="9963881" y="5324403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3.7e-04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3.8e-04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34" name="Рисунок 33" descr="Изображение выглядит как снимок экрана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2A91E9B-B281-B69A-118D-AC4E57C3D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911" y="712667"/>
            <a:ext cx="3649704" cy="27606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FDDD5B7-6EE4-6435-7A2C-DB38BCE8E1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8068415" y="826682"/>
            <a:ext cx="189513" cy="270940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98597BE-A142-FA08-89EA-8B4891D2C9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154552" y="3410841"/>
            <a:ext cx="3743860" cy="13890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1109147-FAAA-CF13-86BB-0D2E9AFFB4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67192" y="828978"/>
            <a:ext cx="732713" cy="37489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CA3C5FE-8BFE-0EE1-585B-0DE8B0E2A6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74907" y="871346"/>
            <a:ext cx="160461" cy="3098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FD9A26-D994-86A0-9B55-E48B5FA80303}"/>
              </a:ext>
            </a:extLst>
          </p:cNvPr>
          <p:cNvSpPr txBox="1"/>
          <p:nvPr/>
        </p:nvSpPr>
        <p:spPr>
          <a:xfrm>
            <a:off x="9974104" y="2107042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4.1e-03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3.9e-03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0A0896-61ED-639F-46AA-404781A02DEC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EE942-6BF0-3E8E-987B-88C50B7BBA22}"/>
              </a:ext>
            </a:extLst>
          </p:cNvPr>
          <p:cNvSpPr txBox="1"/>
          <p:nvPr/>
        </p:nvSpPr>
        <p:spPr>
          <a:xfrm>
            <a:off x="221442" y="3812452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1846388-BF5B-DB35-5514-7D9DA3EFD56D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12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/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0.0172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+17.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+4.7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−0.00463</m:t>
                      </m:r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/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/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/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/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0.0027368415157811958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−0.7386999562105924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F758995-9DC9-FE76-EEE7-A8D4300812B4}"/>
              </a:ext>
            </a:extLst>
          </p:cNvPr>
          <p:cNvSpPr txBox="1"/>
          <p:nvPr/>
        </p:nvSpPr>
        <p:spPr>
          <a:xfrm>
            <a:off x="3954871" y="3741702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1B6E913-F19F-5AE7-CE51-0A42EAEBC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894" y="3821019"/>
            <a:ext cx="4065063" cy="29229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3D382D-5214-5943-C094-3AE6E02896E5}"/>
              </a:ext>
            </a:extLst>
          </p:cNvPr>
          <p:cNvSpPr txBox="1"/>
          <p:nvPr/>
        </p:nvSpPr>
        <p:spPr>
          <a:xfrm>
            <a:off x="9946031" y="5395068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0.9755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1.764e-03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0.8921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2.204e-06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BB9B7-C5F1-BC8C-4EF0-9D025AC77510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002BBE-6CC4-A2C3-DE33-A689A1A44689}"/>
              </a:ext>
            </a:extLst>
          </p:cNvPr>
          <p:cNvSpPr txBox="1"/>
          <p:nvPr/>
        </p:nvSpPr>
        <p:spPr>
          <a:xfrm>
            <a:off x="5885656" y="6166640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39" name="Правая фигурная скобка 38">
            <a:extLst>
              <a:ext uri="{FF2B5EF4-FFF2-40B4-BE49-F238E27FC236}">
                <a16:creationId xmlns:a16="http://schemas.microsoft.com/office/drawing/2014/main" id="{A0A3DAFE-0F3A-6A46-FCC5-26654FFF6414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ECA71-E408-0C3A-ABDD-C45A72863438}"/>
              </a:ext>
            </a:extLst>
          </p:cNvPr>
          <p:cNvSpPr txBox="1"/>
          <p:nvPr/>
        </p:nvSpPr>
        <p:spPr>
          <a:xfrm>
            <a:off x="6471931" y="2929676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7571AD-1426-2800-AC0D-950BB09928E3}"/>
              </a:ext>
            </a:extLst>
          </p:cNvPr>
          <p:cNvSpPr txBox="1"/>
          <p:nvPr/>
        </p:nvSpPr>
        <p:spPr>
          <a:xfrm>
            <a:off x="1929954" y="191246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42" name="Правая фигурная скобка 41">
            <a:extLst>
              <a:ext uri="{FF2B5EF4-FFF2-40B4-BE49-F238E27FC236}">
                <a16:creationId xmlns:a16="http://schemas.microsoft.com/office/drawing/2014/main" id="{55DF5A36-1237-9914-8461-7E88070AC5DA}"/>
              </a:ext>
            </a:extLst>
          </p:cNvPr>
          <p:cNvSpPr/>
          <p:nvPr/>
        </p:nvSpPr>
        <p:spPr>
          <a:xfrm>
            <a:off x="1607493" y="147757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3A77B3B-55DD-376F-10F2-2A0D64DBE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1812" y="697101"/>
            <a:ext cx="3845928" cy="29041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CE06E2-8D36-780C-94BE-8CB0AE5C2FA8}"/>
              </a:ext>
            </a:extLst>
          </p:cNvPr>
          <p:cNvSpPr txBox="1"/>
          <p:nvPr/>
        </p:nvSpPr>
        <p:spPr>
          <a:xfrm>
            <a:off x="9942304" y="2200492"/>
            <a:ext cx="2694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725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A39DFC59-CA22-7548-C03C-FF97DBF2BE29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A02F21A2-4173-D6E3-317F-6E72AAC2D65C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F6F0D-D1A3-ACE4-58CC-8A7660BCFD1E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EEA462C5-9917-E0E2-7403-95F0822F5A2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нейросетью-трансформером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CFA2AB-E67B-B723-F155-4F48FA5E25CD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1BBEBF-ABCE-ACDB-DD04-43AFB41A97C8}"/>
              </a:ext>
            </a:extLst>
          </p:cNvPr>
          <p:cNvSpPr txBox="1"/>
          <p:nvPr/>
        </p:nvSpPr>
        <p:spPr>
          <a:xfrm>
            <a:off x="219679" y="3847177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20755C27-38E7-6701-F822-2651167D4EB5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13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4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C040F0-ABC5-8748-EF4D-27D96EF2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5" y="3128363"/>
            <a:ext cx="4377954" cy="3250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8892D-BC00-196A-F9E0-DF92FC7BA02F}"/>
              </a:ext>
            </a:extLst>
          </p:cNvPr>
          <p:cNvSpPr txBox="1"/>
          <p:nvPr/>
        </p:nvSpPr>
        <p:spPr>
          <a:xfrm>
            <a:off x="148714" y="834670"/>
            <a:ext cx="1169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Данные – рассчитанные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значения электронной плотности системы и значения обменно-корреляционного потенциала в приближении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 (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+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)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67457-83FE-29B9-4CDB-3E1C586B2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b="5027"/>
          <a:stretch/>
        </p:blipFill>
        <p:spPr>
          <a:xfrm>
            <a:off x="452522" y="3108003"/>
            <a:ext cx="4243197" cy="30872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F1F53D-E63A-0C78-476E-4F970D5C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18" y="3128364"/>
            <a:ext cx="4377953" cy="32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6FB91-E818-2E65-8BDE-89C05F0B1DA1}"/>
              </a:ext>
            </a:extLst>
          </p:cNvPr>
          <p:cNvSpPr txBox="1"/>
          <p:nvPr/>
        </p:nvSpPr>
        <p:spPr>
          <a:xfrm>
            <a:off x="2583086" y="4920857"/>
            <a:ext cx="2023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0.9755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1.764e-03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0.8921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2.204e-06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22E84-B77A-7672-7060-A50D8895CF6B}"/>
              </a:ext>
            </a:extLst>
          </p:cNvPr>
          <p:cNvSpPr txBox="1"/>
          <p:nvPr/>
        </p:nvSpPr>
        <p:spPr>
          <a:xfrm>
            <a:off x="9125550" y="4913005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394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0.9912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.2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63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/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>
                          <a:latin typeface="Cambria Math" panose="02040503050406030204" pitchFamily="18" charset="0"/>
                        </a:rPr>
                        <m:t>−0.9603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ru-RU" sz="2000">
                          <a:latin typeface="Cambria Math" panose="02040503050406030204" pitchFamily="18" charset="0"/>
                        </a:rPr>
                        <m:t>−0.9603∗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+0.654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9B29C27-BFED-A8E3-FA22-66AEB8B001B2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</a:t>
            </a:r>
            <a:r>
              <a:rPr lang="ru-RU" sz="2000" b="1" dirty="0" err="1"/>
              <a:t>нейросетевого</a:t>
            </a:r>
            <a:r>
              <a:rPr lang="ru-RU" sz="2000" b="1" dirty="0"/>
              <a:t> потенциала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B0E13-74BE-316B-7A19-44DD99AC02F9}"/>
                  </a:ext>
                </a:extLst>
              </p:cNvPr>
              <p:cNvSpPr txBox="1"/>
              <p:nvPr/>
            </p:nvSpPr>
            <p:spPr>
              <a:xfrm>
                <a:off x="6341242" y="2462611"/>
                <a:ext cx="53301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18.95</m:t>
                          </m:r>
                          <m:r>
                            <a:rPr lang="ru-RU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−0.2757</m:t>
                          </m:r>
                        </m:e>
                      </m:d>
                      <m:d>
                        <m:dPr>
                          <m:endChr m:val="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0.0008950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+0.03917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B0E13-74BE-316B-7A19-44DD99AC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42" y="2462611"/>
                <a:ext cx="5330103" cy="400110"/>
              </a:xfrm>
              <a:prstGeom prst="rect">
                <a:avLst/>
              </a:prstGeom>
              <a:blipFill>
                <a:blip r:embed="rId5"/>
                <a:stretch>
                  <a:fillRect t="-125758" b="-189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9A7E9A-F1BF-D51B-8880-FB387E19A92B}"/>
              </a:ext>
            </a:extLst>
          </p:cNvPr>
          <p:cNvSpPr txBox="1"/>
          <p:nvPr/>
        </p:nvSpPr>
        <p:spPr>
          <a:xfrm>
            <a:off x="908795" y="175672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GA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6C2B2-369B-A569-D6EB-E6C67E6C80A0}"/>
              </a:ext>
            </a:extLst>
          </p:cNvPr>
          <p:cNvSpPr txBox="1"/>
          <p:nvPr/>
        </p:nvSpPr>
        <p:spPr>
          <a:xfrm>
            <a:off x="6611066" y="1762228"/>
            <a:ext cx="5028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NN-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трансформер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CFAE123F-F16A-4448-865B-8C73F71A0971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0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583CE848-BD1A-1FB6-B52B-E920A3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65589"/>
              </p:ext>
            </p:extLst>
          </p:nvPr>
        </p:nvGraphicFramePr>
        <p:xfrm>
          <a:off x="60959" y="1766146"/>
          <a:ext cx="12070081" cy="301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5601">
                  <a:extLst>
                    <a:ext uri="{9D8B030D-6E8A-4147-A177-3AD203B41FA5}">
                      <a16:colId xmlns:a16="http://schemas.microsoft.com/office/drawing/2014/main" val="1713560382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90531575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720483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Используемый 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Значение энергии, в единицах Хартри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Абсолютная разность с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референсным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Ab initio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референсное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80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0254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Нейросетевой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функционал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**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-75.83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0,03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0559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-61.8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13,93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532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-74.1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5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1,65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64921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-74.0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1,73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5850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-73.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90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1,9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19356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C2027C-0D7A-72D3-0D32-4AC5116D2C0C}"/>
              </a:ext>
            </a:extLst>
          </p:cNvPr>
          <p:cNvSpPr txBox="1"/>
          <p:nvPr/>
        </p:nvSpPr>
        <p:spPr>
          <a:xfrm>
            <a:off x="60959" y="6278751"/>
            <a:ext cx="931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https://pyscf.org/user/scf.html</a:t>
            </a:r>
            <a:endParaRPr lang="ru-RU" sz="14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**https://github.com/ml-electron-project/NNfunctional/tree/master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C898C69-7A90-A815-435E-44528E52803F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Сравнение </a:t>
            </a:r>
            <a:r>
              <a:rPr lang="ru-RU" sz="2000" b="1" dirty="0" err="1"/>
              <a:t>расчитанных</a:t>
            </a:r>
            <a:r>
              <a:rPr lang="ru-RU" sz="2000" b="1" dirty="0"/>
              <a:t> значений основного состояния молекулы воды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3B41AF7-2842-39C5-DBD6-E93BFFFB4A8A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3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571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F459790-70C3-6A40-406A-B45D0F97AC5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Выводы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A4875-AAE7-8A30-AC73-2A06A29FEB9A}"/>
              </a:ext>
            </a:extLst>
          </p:cNvPr>
          <p:cNvSpPr txBox="1"/>
          <p:nvPr/>
        </p:nvSpPr>
        <p:spPr>
          <a:xfrm>
            <a:off x="418943" y="1195540"/>
            <a:ext cx="11600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ru-RU" dirty="0"/>
              <a:t>С помощью генетического алгоритма и </a:t>
            </a:r>
            <a:r>
              <a:rPr lang="ru-RU" dirty="0" err="1"/>
              <a:t>нейросетевого</a:t>
            </a:r>
            <a:r>
              <a:rPr lang="ru-RU" dirty="0"/>
              <a:t> трансформера  были получены формульные выражения известных обменно-корреляционных функционалов в </a:t>
            </a:r>
            <a:r>
              <a:rPr lang="en-US" dirty="0"/>
              <a:t>LDA </a:t>
            </a:r>
            <a:r>
              <a:rPr lang="ru-RU" dirty="0"/>
              <a:t>приближении – </a:t>
            </a:r>
            <a:r>
              <a:rPr lang="en-US" dirty="0" err="1"/>
              <a:t>lda_x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–</a:t>
            </a:r>
            <a:r>
              <a:rPr lang="en-US" dirty="0" err="1"/>
              <a:t>da_c_chachiyo</a:t>
            </a:r>
            <a:r>
              <a:rPr lang="en-US" dirty="0"/>
              <a:t>. </a:t>
            </a:r>
            <a:r>
              <a:rPr lang="ru-RU" dirty="0"/>
              <a:t>Полученные формулы показали высокое соответствие аналитическим зависимостям, а значения потенциала, посчитанные с помощью них, - соответствие потенциалам, посчитанным </a:t>
            </a:r>
            <a:r>
              <a:rPr lang="en-US" dirty="0"/>
              <a:t>ab initio;</a:t>
            </a:r>
            <a:endParaRPr lang="ru-RU" dirty="0"/>
          </a:p>
          <a:p>
            <a:pPr algn="just">
              <a:spcAft>
                <a:spcPts val="2400"/>
              </a:spcAft>
            </a:pPr>
            <a:r>
              <a:rPr lang="ru-RU" dirty="0"/>
              <a:t>Был аппроксимирован существующий </a:t>
            </a:r>
            <a:r>
              <a:rPr lang="ru-RU" dirty="0" err="1"/>
              <a:t>нейросетевой</a:t>
            </a:r>
            <a:r>
              <a:rPr lang="ru-RU" dirty="0"/>
              <a:t> обменно-корреляционный функционал с помощью моделей символьной регрессии. Посчитанные с помощью полученной формулы значения потенциалов показали соответствие значениям, полученным </a:t>
            </a:r>
            <a:r>
              <a:rPr lang="ru-RU" dirty="0" err="1"/>
              <a:t>нейросетевым</a:t>
            </a:r>
            <a:r>
              <a:rPr lang="ru-RU" dirty="0"/>
              <a:t> функционалом</a:t>
            </a:r>
            <a:r>
              <a:rPr lang="en-US" dirty="0"/>
              <a:t>;</a:t>
            </a:r>
          </a:p>
          <a:p>
            <a:pPr algn="just">
              <a:spcAft>
                <a:spcPts val="2400"/>
              </a:spcAft>
            </a:pPr>
            <a:r>
              <a:rPr lang="ru-RU" dirty="0"/>
              <a:t>Проведен расчет полной энергии основного состояния молекулы воды. Показано, что использование выражений, полученных с помощью метода символьной регрессии, позволяет рассчитывать энергию данной модельной системы с высокой точностью.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986487-EB41-9BA0-D8F3-7BB00AE58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1195540"/>
            <a:ext cx="326366" cy="253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7B2976-8206-9159-D685-924DEE6A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2598446"/>
            <a:ext cx="326366" cy="2538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1C45C1-B942-4F07-67AF-69269CB2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3747512"/>
            <a:ext cx="326366" cy="25384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39D2654-F6ED-B66F-0526-0964BC814146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17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1D810-DF45-5B7C-D930-E627355C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18" y="5408254"/>
            <a:ext cx="1395758" cy="135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48E5D-4E2B-C180-A595-B503FE61C943}"/>
              </a:ext>
            </a:extLst>
          </p:cNvPr>
          <p:cNvSpPr txBox="1"/>
          <p:nvPr/>
        </p:nvSpPr>
        <p:spPr>
          <a:xfrm>
            <a:off x="255760" y="6319391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https://github.com/wwapper/AIRI_SR_exc_potentials.git</a:t>
            </a:r>
            <a:r>
              <a:rPr lang="en-US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6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3747D-F8B4-ECCB-34A5-22EB3C1A8F11}"/>
              </a:ext>
            </a:extLst>
          </p:cNvPr>
          <p:cNvSpPr txBox="1"/>
          <p:nvPr/>
        </p:nvSpPr>
        <p:spPr>
          <a:xfrm>
            <a:off x="255760" y="5811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GitHub </a:t>
            </a:r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93355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0F127B-E7C8-B129-3CD8-62F3877C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6" y="1031978"/>
            <a:ext cx="422557" cy="4225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EE5C7-3210-7085-D5B6-D50AC5A2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3" y="2664276"/>
            <a:ext cx="422557" cy="4225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E0833-7BA9-C917-7342-4E97EA25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2" y="4296574"/>
            <a:ext cx="422557" cy="4225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2A8946-61BF-9063-C018-7CEB2DCA1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4" t="9793" r="10933" b="8247"/>
          <a:stretch/>
        </p:blipFill>
        <p:spPr>
          <a:xfrm>
            <a:off x="1209436" y="3984179"/>
            <a:ext cx="1050857" cy="1055392"/>
          </a:xfrm>
          <a:prstGeom prst="ellipse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D48052-C6DD-4862-0DB7-AA646139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27" y="2413329"/>
            <a:ext cx="976746" cy="924455"/>
          </a:xfrm>
          <a:prstGeom prst="ellipse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3B57F3-F7E5-54C5-AE97-F4A507ADF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436" y="719580"/>
            <a:ext cx="1050857" cy="1047354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68149-5B2D-A59B-E389-367D9EA5A182}"/>
              </a:ext>
            </a:extLst>
          </p:cNvPr>
          <p:cNvSpPr txBox="1"/>
          <p:nvPr/>
        </p:nvSpPr>
        <p:spPr>
          <a:xfrm>
            <a:off x="2671275" y="835600"/>
            <a:ext cx="100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Павел,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ИТМО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E3BE3-65B2-506A-3970-08D06AE73879}"/>
              </a:ext>
            </a:extLst>
          </p:cNvPr>
          <p:cNvSpPr txBox="1"/>
          <p:nvPr/>
        </p:nvSpPr>
        <p:spPr>
          <a:xfrm>
            <a:off x="2671275" y="2552390"/>
            <a:ext cx="134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ЮФУ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E4EA2-5DE6-0825-BDEF-4700905DEEC1}"/>
              </a:ext>
            </a:extLst>
          </p:cNvPr>
          <p:cNvSpPr txBox="1"/>
          <p:nvPr/>
        </p:nvSpPr>
        <p:spPr>
          <a:xfrm>
            <a:off x="2671275" y="4184686"/>
            <a:ext cx="1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Сколтех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8C9C3D-7190-3150-8A23-E888225F8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436" y="5685966"/>
            <a:ext cx="1046669" cy="979984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356309-77F9-E12C-D72A-CD0A3A65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7" y="5964679"/>
            <a:ext cx="422557" cy="422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3C5EF0-F520-4DB1-1276-F3E7220523C0}"/>
              </a:ext>
            </a:extLst>
          </p:cNvPr>
          <p:cNvSpPr txBox="1"/>
          <p:nvPr/>
        </p:nvSpPr>
        <p:spPr>
          <a:xfrm>
            <a:off x="2675280" y="5852791"/>
            <a:ext cx="134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Медведев Михаил,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ИОХ РАН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6A008B0-5177-3BEA-2B47-8D30B53DAB4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Наша команда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6885A-EE62-0C5E-E849-72E22156D55C}"/>
              </a:ext>
            </a:extLst>
          </p:cNvPr>
          <p:cNvSpPr txBox="1"/>
          <p:nvPr/>
        </p:nvSpPr>
        <p:spPr>
          <a:xfrm>
            <a:off x="4700311" y="1062653"/>
            <a:ext cx="682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</a:t>
            </a:r>
            <a:r>
              <a:rPr lang="en-US" dirty="0"/>
              <a:t>NN</a:t>
            </a:r>
            <a:r>
              <a:rPr lang="ru-RU" dirty="0"/>
              <a:t>-трансформером для символьной регрессии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58B6D-6C9D-34C7-8673-50FB920942D7}"/>
              </a:ext>
            </a:extLst>
          </p:cNvPr>
          <p:cNvSpPr txBox="1"/>
          <p:nvPr/>
        </p:nvSpPr>
        <p:spPr>
          <a:xfrm>
            <a:off x="4700311" y="4323185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C42C9-F942-3BE9-7B6F-9BB369F0EBB6}"/>
              </a:ext>
            </a:extLst>
          </p:cNvPr>
          <p:cNvSpPr txBox="1"/>
          <p:nvPr/>
        </p:nvSpPr>
        <p:spPr>
          <a:xfrm>
            <a:off x="4700311" y="5987624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ABD1F-4D1D-A75D-524A-1E8264E30AF4}"/>
              </a:ext>
            </a:extLst>
          </p:cNvPr>
          <p:cNvSpPr txBox="1"/>
          <p:nvPr/>
        </p:nvSpPr>
        <p:spPr>
          <a:xfrm>
            <a:off x="4700310" y="2552388"/>
            <a:ext cx="682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генетическим алгоритмом для символьной регрессии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1157600-D712-F509-6575-602A6094423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15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271F10-7DD3-E745-B558-5D31D643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Содержание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67334AA-DB13-1B4C-A88E-4103CE57D8B3}"/>
              </a:ext>
            </a:extLst>
          </p:cNvPr>
          <p:cNvSpPr txBox="1">
            <a:spLocks/>
          </p:cNvSpPr>
          <p:nvPr/>
        </p:nvSpPr>
        <p:spPr>
          <a:xfrm>
            <a:off x="5246272" y="2440929"/>
            <a:ext cx="386324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01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4CDFEC2-7A54-B14D-A6A0-6B6B88EAF6E0}"/>
              </a:ext>
            </a:extLst>
          </p:cNvPr>
          <p:cNvSpPr txBox="1">
            <a:spLocks/>
          </p:cNvSpPr>
          <p:nvPr/>
        </p:nvSpPr>
        <p:spPr>
          <a:xfrm>
            <a:off x="5246272" y="3141698"/>
            <a:ext cx="429605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02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B542673-69B8-E54A-BF5D-189FC83F4043}"/>
              </a:ext>
            </a:extLst>
          </p:cNvPr>
          <p:cNvSpPr txBox="1">
            <a:spLocks/>
          </p:cNvSpPr>
          <p:nvPr/>
        </p:nvSpPr>
        <p:spPr>
          <a:xfrm>
            <a:off x="5246272" y="3843441"/>
            <a:ext cx="439223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03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B2C9-2E11-7347-A332-157B1FF33A6D}"/>
              </a:ext>
            </a:extLst>
          </p:cNvPr>
          <p:cNvSpPr txBox="1"/>
          <p:nvPr/>
        </p:nvSpPr>
        <p:spPr>
          <a:xfrm>
            <a:off x="6095999" y="2442668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Введение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CA0F9-2437-A942-A059-FEBEEC08EC79}"/>
              </a:ext>
            </a:extLst>
          </p:cNvPr>
          <p:cNvSpPr txBox="1"/>
          <p:nvPr/>
        </p:nvSpPr>
        <p:spPr>
          <a:xfrm>
            <a:off x="6096000" y="3141697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3896A-0B77-2049-8C12-F470FABFDEFC}"/>
              </a:ext>
            </a:extLst>
          </p:cNvPr>
          <p:cNvSpPr txBox="1"/>
          <p:nvPr/>
        </p:nvSpPr>
        <p:spPr>
          <a:xfrm>
            <a:off x="6096000" y="3843440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C98E-3045-42A2-D100-A0BC026812AE}"/>
              </a:ext>
            </a:extLst>
          </p:cNvPr>
          <p:cNvSpPr txBox="1">
            <a:spLocks/>
          </p:cNvSpPr>
          <p:nvPr/>
        </p:nvSpPr>
        <p:spPr>
          <a:xfrm>
            <a:off x="5246272" y="4545184"/>
            <a:ext cx="440826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26EAE-8931-49A8-6E04-B126A78C5A57}"/>
              </a:ext>
            </a:extLst>
          </p:cNvPr>
          <p:cNvSpPr txBox="1"/>
          <p:nvPr/>
        </p:nvSpPr>
        <p:spPr>
          <a:xfrm>
            <a:off x="6096000" y="4550243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04866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864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825C1F3-413E-FE8B-9873-AC30677B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" y="3429000"/>
            <a:ext cx="6094175" cy="3074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8D138-AA14-CCAF-3A3E-348D0081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95" y="615958"/>
            <a:ext cx="7059010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86B34-8CF6-FBFD-A8A4-AFB8C26C5CC5}"/>
              </a:ext>
            </a:extLst>
          </p:cNvPr>
          <p:cNvSpPr txBox="1"/>
          <p:nvPr/>
        </p:nvSpPr>
        <p:spPr>
          <a:xfrm>
            <a:off x="4101255" y="1348493"/>
            <a:ext cx="398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Стационарное уравнение Шредингера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B6AD8B-4601-F60D-4BA8-80840E6C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802" y="1786100"/>
            <a:ext cx="4822395" cy="591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8B111-5E00-2E3B-ED7F-4258A72D71CE}"/>
              </a:ext>
            </a:extLst>
          </p:cNvPr>
          <p:cNvSpPr txBox="1"/>
          <p:nvPr/>
        </p:nvSpPr>
        <p:spPr>
          <a:xfrm>
            <a:off x="4642492" y="2377939"/>
            <a:ext cx="29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Полная энергия Кона-</a:t>
            </a:r>
            <a:r>
              <a:rPr lang="ru-RU" dirty="0" err="1"/>
              <a:t>Шэма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371B80-5C00-6E65-6BB3-043378215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581" y="2747271"/>
            <a:ext cx="4039164" cy="714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7BE0B5-FD3F-7C05-C6B9-269DDE1A5D38}"/>
              </a:ext>
            </a:extLst>
          </p:cNvPr>
          <p:cNvSpPr txBox="1"/>
          <p:nvPr/>
        </p:nvSpPr>
        <p:spPr>
          <a:xfrm>
            <a:off x="4859421" y="3461746"/>
            <a:ext cx="242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Потенциал Кона-</a:t>
            </a:r>
            <a:r>
              <a:rPr lang="ru-RU" dirty="0" err="1"/>
              <a:t>Шэма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5077E3E-179B-B308-6C56-F2725D6E1486}"/>
              </a:ext>
            </a:extLst>
          </p:cNvPr>
          <p:cNvSpPr/>
          <p:nvPr/>
        </p:nvSpPr>
        <p:spPr>
          <a:xfrm>
            <a:off x="7282905" y="2716784"/>
            <a:ext cx="886408" cy="789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9A51D-CCF8-18BA-9746-991B4CDB5C32}"/>
              </a:ext>
            </a:extLst>
          </p:cNvPr>
          <p:cNvSpPr txBox="1"/>
          <p:nvPr/>
        </p:nvSpPr>
        <p:spPr>
          <a:xfrm>
            <a:off x="8542387" y="2741823"/>
            <a:ext cx="2761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the corresponding energy expression, are the only unknowns in the Kohn–Sham approach to density functional theory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D6CEE-FFDD-ED47-6E64-AD038B0C3864}"/>
              </a:ext>
            </a:extLst>
          </p:cNvPr>
          <p:cNvSpPr txBox="1"/>
          <p:nvPr/>
        </p:nvSpPr>
        <p:spPr>
          <a:xfrm>
            <a:off x="-497073" y="6536039"/>
            <a:ext cx="4548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https://doi.org/10.1038/s41467-019-12467-0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A44260-914C-D165-F744-0A916FBC4D80}"/>
              </a:ext>
            </a:extLst>
          </p:cNvPr>
          <p:cNvSpPr txBox="1"/>
          <p:nvPr/>
        </p:nvSpPr>
        <p:spPr>
          <a:xfrm>
            <a:off x="6894058" y="6536039"/>
            <a:ext cx="45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7"/>
              </a:rPr>
              <a:t>https://tddft.org/programs/libxc/functionals/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094DD4C-2355-DF5D-424E-BBF4553EA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063" y="4009616"/>
            <a:ext cx="4584396" cy="2442895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0C847557-B4F2-6EDC-F1CD-E3CB018B4358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Актуальность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E5B5E1-4471-EB20-8EE6-ECF122E6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4275F1E-8880-79EA-4A74-8BFDDAA8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47" y="4342095"/>
            <a:ext cx="3170843" cy="134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DE1B75-2E12-CDCF-0DF0-5A7C0F331927}"/>
              </a:ext>
            </a:extLst>
          </p:cNvPr>
          <p:cNvSpPr txBox="1"/>
          <p:nvPr/>
        </p:nvSpPr>
        <p:spPr>
          <a:xfrm>
            <a:off x="4329867" y="3047579"/>
            <a:ext cx="3532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https://doi.org/10.1038/s41598-022-18083-1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3AD3A-CC4A-DCA9-10B3-4B711FAE4EC0}"/>
              </a:ext>
            </a:extLst>
          </p:cNvPr>
          <p:cNvSpPr txBox="1"/>
          <p:nvPr/>
        </p:nvSpPr>
        <p:spPr>
          <a:xfrm>
            <a:off x="9124811" y="5804800"/>
            <a:ext cx="2296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4"/>
              </a:rPr>
              <a:t>DOI: 10.1126/science.abj6511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5E5DE6-3380-918F-3967-3ADB9A9F6BBD}"/>
              </a:ext>
            </a:extLst>
          </p:cNvPr>
          <p:cNvSpPr txBox="1"/>
          <p:nvPr/>
        </p:nvSpPr>
        <p:spPr>
          <a:xfrm>
            <a:off x="120899" y="3047579"/>
            <a:ext cx="338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https://doi.org/10.1038/s41524-020-0310-0</a:t>
            </a:r>
            <a:r>
              <a:rPr lang="ru-RU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98E487-6FBA-2F02-3297-F6917E93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9" y="841853"/>
            <a:ext cx="3574010" cy="21348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0D3344C-DEA0-9E20-C7D1-2078A8EF1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135" y="203752"/>
            <a:ext cx="4286749" cy="278842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D6B9DF7-822B-8A3C-F509-47C70C260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110" y="117321"/>
            <a:ext cx="3837890" cy="5551083"/>
          </a:xfrm>
          <a:prstGeom prst="rect">
            <a:avLst/>
          </a:prstGeom>
        </p:spPr>
      </p:pic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ED47E787-CDF0-32CD-8ED2-52136316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44581"/>
              </p:ext>
            </p:extLst>
          </p:nvPr>
        </p:nvGraphicFramePr>
        <p:xfrm>
          <a:off x="243888" y="6377249"/>
          <a:ext cx="4286749" cy="276999"/>
        </p:xfrm>
        <a:graphic>
          <a:graphicData uri="http://schemas.openxmlformats.org/drawingml/2006/table">
            <a:tbl>
              <a:tblPr/>
              <a:tblGrid>
                <a:gridCol w="4286749">
                  <a:extLst>
                    <a:ext uri="{9D8B030D-6E8A-4147-A177-3AD203B41FA5}">
                      <a16:colId xmlns:a16="http://schemas.microsoft.com/office/drawing/2014/main" val="1418832517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9"/>
                        </a:rPr>
                        <a:t>https://doi.org/10.48550/arXiv.2203.02540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77085"/>
                  </a:ext>
                </a:extLst>
              </a:tr>
            </a:tbl>
          </a:graphicData>
        </a:graphic>
      </p:graphicFrame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23447FB-7444-E3E0-6210-7569A0668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899" y="3758050"/>
            <a:ext cx="5990696" cy="244971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190C968-2405-9659-47C8-649EDF9CB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5037" y="6023540"/>
            <a:ext cx="2902847" cy="707417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06054FF8-3AB8-9100-8C15-B05C8BAD3DF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Мотивация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34B537-C10E-36C1-D32D-178157F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1EFC1-D1B8-C150-310A-5C0F750BEF6E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85B99-C8DE-E8BB-A4B3-8B820FDCE692}"/>
              </a:ext>
            </a:extLst>
          </p:cNvPr>
          <p:cNvSpPr txBox="1"/>
          <p:nvPr/>
        </p:nvSpPr>
        <p:spPr>
          <a:xfrm>
            <a:off x="548640" y="1155644"/>
            <a:ext cx="1137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Цель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Найти аналитический вид существующего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обменно-корреляционного функционала, используя модели символьной регрессии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6DA88-4051-E6DD-FBBB-C68FCEB26C33}"/>
              </a:ext>
            </a:extLst>
          </p:cNvPr>
          <p:cNvSpPr txBox="1"/>
          <p:nvPr/>
        </p:nvSpPr>
        <p:spPr>
          <a:xfrm>
            <a:off x="553115" y="2887684"/>
            <a:ext cx="11036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Задачи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Получить аналитические выражения известных обменно-корреляционных функционалов с помощью существующих алгоритмов символьной регрессии и оценить их эффективность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Аппроксимировать существующий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нейросетевой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обменно-корреляционный функционал с помощью моделей символьной регрессии, оценить качество полученного выражения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Сделать расчет полной энергии модельной системы в основном состоянии (молекула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</a:t>
            </a:r>
            <a:r>
              <a:rPr lang="en-US" baseline="-25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используя полученный аналитический вид обменно-корреляционного потенциала, и сравнить со значением, рассчитанным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initio.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C02B0E-195B-1CE8-05A6-72612036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1204786"/>
            <a:ext cx="268344" cy="2683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9202E-BF1C-E856-8431-2C9C1E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2942590"/>
            <a:ext cx="268344" cy="268344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B8A3949-EAD1-D0A8-E1E4-D7F1A5E3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6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8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34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ADFBF00-7FCE-D480-CA76-C7AE0E7A3F3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Генетический алгоритм</a:t>
            </a:r>
            <a:r>
              <a:rPr lang="en-US" sz="2000" b="1" dirty="0"/>
              <a:t> </a:t>
            </a:r>
            <a:r>
              <a:rPr lang="en-US" sz="2000" b="1" dirty="0" err="1"/>
              <a:t>gplearn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7858C-357E-D770-D2B5-602998DA7EAE}"/>
              </a:ext>
            </a:extLst>
          </p:cNvPr>
          <p:cNvSpPr txBox="1"/>
          <p:nvPr/>
        </p:nvSpPr>
        <p:spPr>
          <a:xfrm>
            <a:off x="0" y="656597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https://gplearn.readthedocs.io/en/stable/index.html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8D5A5F49-58F3-EFD0-A6DF-A9F436F2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0" y="948452"/>
            <a:ext cx="4249131" cy="4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6F211-4390-D69A-18AB-47A231C394E6}"/>
              </a:ext>
            </a:extLst>
          </p:cNvPr>
          <p:cNvSpPr txBox="1"/>
          <p:nvPr/>
        </p:nvSpPr>
        <p:spPr>
          <a:xfrm>
            <a:off x="8509000" y="5632549"/>
            <a:ext cx="285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6FCA"/>
                </a:solidFill>
                <a:effectLst/>
                <a:latin typeface="Inter" panose="020B0502030000000004" pitchFamily="34" charset="0"/>
                <a:hlinkClick r:id="rId4"/>
              </a:rPr>
              <a:t>https://doi.org/10.1557/mrc.2019.85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8E916-1979-25B7-E923-91E33EA12217}"/>
              </a:ext>
            </a:extLst>
          </p:cNvPr>
          <p:cNvSpPr txBox="1"/>
          <p:nvPr/>
        </p:nvSpPr>
        <p:spPr>
          <a:xfrm>
            <a:off x="642463" y="1762942"/>
            <a:ext cx="6957217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Есть возможность задавать произвольные базисные функции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Возможность контролировать сложность аппроксимирующей формулы</a:t>
            </a:r>
            <a:endParaRPr lang="ru-RU" b="0" dirty="0"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Получение лучшего в сравнении с имеющимися решения, а не оптимального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ru-RU" b="0" dirty="0"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Использовали библиотеку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gplearn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A2D8CD28-71DB-3067-ACD9-2FDD8898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" y="5225122"/>
            <a:ext cx="4576481" cy="13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041D94-2F5D-686B-5612-F285102A8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1939473"/>
            <a:ext cx="268344" cy="2755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AA5BF4-7E74-F2EC-BE0D-59AA35197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2649962"/>
            <a:ext cx="268344" cy="2755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2C55129-53EF-5867-4521-46EFD264E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457" y="3302080"/>
            <a:ext cx="253840" cy="25384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AA9A20A6-133F-EAB5-A351-46B2E3E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9E8D3-8C92-8C24-3D1F-797E5819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7" y="632409"/>
            <a:ext cx="10492932" cy="276206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97C0446-C555-CA5C-1305-1036C218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01937"/>
              </p:ext>
            </p:extLst>
          </p:nvPr>
        </p:nvGraphicFramePr>
        <p:xfrm>
          <a:off x="7569200" y="5532314"/>
          <a:ext cx="2138680" cy="276868"/>
        </p:xfrm>
        <a:graphic>
          <a:graphicData uri="http://schemas.openxmlformats.org/drawingml/2006/table">
            <a:tbl>
              <a:tblPr/>
              <a:tblGrid>
                <a:gridCol w="2138680">
                  <a:extLst>
                    <a:ext uri="{9D8B030D-6E8A-4147-A177-3AD203B41FA5}">
                      <a16:colId xmlns:a16="http://schemas.microsoft.com/office/drawing/2014/main" val="2066281442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3"/>
                        </a:rPr>
                        <a:t>arXiv:2204.10532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41310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0C940F-738C-9262-9951-48CE4770C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55" b="23192"/>
          <a:stretch/>
        </p:blipFill>
        <p:spPr>
          <a:xfrm>
            <a:off x="7569200" y="4377880"/>
            <a:ext cx="4065198" cy="1016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497C2B-646C-EE65-8231-C31B65352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3435336"/>
            <a:ext cx="7122160" cy="3128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30AC1-A9B4-DD0C-8484-20BB34B7DA1F}"/>
              </a:ext>
            </a:extLst>
          </p:cNvPr>
          <p:cNvSpPr txBox="1"/>
          <p:nvPr/>
        </p:nvSpPr>
        <p:spPr>
          <a:xfrm>
            <a:off x="7569200" y="5809182"/>
            <a:ext cx="5679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https://github.com/facebookresearch/symbolicregression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766115C-E3AE-C41A-3A37-958F7BB4E234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sz="2000" b="1" dirty="0"/>
              <a:t>End-to-end symbolic regression with transformers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91ADA96-33E2-11BE-7615-E9BF96D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9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717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IRI Summer School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4FBFFE"/>
      </a:accent1>
      <a:accent2>
        <a:srgbClr val="9387F9"/>
      </a:accent2>
      <a:accent3>
        <a:srgbClr val="1D51C8"/>
      </a:accent3>
      <a:accent4>
        <a:srgbClr val="FFCF27"/>
      </a:accent4>
      <a:accent5>
        <a:srgbClr val="3ECFB9"/>
      </a:accent5>
      <a:accent6>
        <a:srgbClr val="F2D9BF"/>
      </a:accent6>
      <a:hlink>
        <a:srgbClr val="3ECFB9"/>
      </a:hlink>
      <a:folHlink>
        <a:srgbClr val="3ECFB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1015</Words>
  <Application>Microsoft Office PowerPoint</Application>
  <PresentationFormat>Широкоэкранный</PresentationFormat>
  <Paragraphs>186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Inter</vt:lpstr>
      <vt:lpstr>Inter Medium</vt:lpstr>
      <vt:lpstr>Тема Office</vt:lpstr>
      <vt:lpstr>Аппроксимация обменно-корреляционных функционалов в квантовой химии математическими выражениями с помощью символьной регрессии </vt:lpstr>
      <vt:lpstr>Содержание</vt:lpstr>
      <vt:lpstr>Введение</vt:lpstr>
      <vt:lpstr>Презентация PowerPoint</vt:lpstr>
      <vt:lpstr>Презентация PowerPoint</vt:lpstr>
      <vt:lpstr>Презентация PowerPoint</vt:lpstr>
      <vt:lpstr>Обзор методов</vt:lpstr>
      <vt:lpstr>Презентация PowerPoint</vt:lpstr>
      <vt:lpstr>Презентация PowerPoint</vt:lpstr>
      <vt:lpstr>Экспериментальная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kira.illlarionova@gmail.com</dc:creator>
  <cp:lastModifiedBy>Ким Павел Вячеславович</cp:lastModifiedBy>
  <cp:revision>57</cp:revision>
  <dcterms:created xsi:type="dcterms:W3CDTF">2022-06-14T18:03:23Z</dcterms:created>
  <dcterms:modified xsi:type="dcterms:W3CDTF">2023-07-28T17:46:36Z</dcterms:modified>
</cp:coreProperties>
</file>